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4"/>
  </p:handoutMasterIdLst>
  <p:sldIdLst>
    <p:sldId id="256" r:id="rId3"/>
    <p:sldId id="265" r:id="rId4"/>
    <p:sldId id="262" r:id="rId5"/>
    <p:sldId id="259" r:id="rId6"/>
    <p:sldId id="258" r:id="rId7"/>
    <p:sldId id="274" r:id="rId8"/>
    <p:sldId id="267" r:id="rId9"/>
    <p:sldId id="268" r:id="rId10"/>
    <p:sldId id="269" r:id="rId11"/>
    <p:sldId id="270" r:id="rId12"/>
    <p:sldId id="27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C8C"/>
    <a:srgbClr val="EEA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r">
              <a:defRPr sz="1200"/>
            </a:lvl1pPr>
          </a:lstStyle>
          <a:p>
            <a:fld id="{5F281BDA-DDA5-4C21-84BF-2831A4A5008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19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119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r">
              <a:defRPr sz="1200"/>
            </a:lvl1pPr>
          </a:lstStyle>
          <a:p>
            <a:fld id="{F87B770C-1DC3-40CA-B58F-CA950CFC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62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4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01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17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3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14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94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90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74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5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8CB0-E2AB-4363-886B-4DCFC282C5A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C7959-2C3C-4C15-980D-430B7155BD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8071F-E057-4FED-8B9F-B14710A7C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64F07-BCAF-462A-9700-2CE3237576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1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229600" cy="936625"/>
          </a:xfrm>
        </p:spPr>
        <p:txBody>
          <a:bodyPr>
            <a:normAutofit fontScale="90000"/>
          </a:bodyPr>
          <a:lstStyle/>
          <a:p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Chp.5/ Section 9 – page 543</a:t>
            </a:r>
            <a:br>
              <a:rPr lang="en-US" sz="3500" dirty="0" smtClean="0"/>
            </a:br>
            <a:r>
              <a:rPr lang="en-US" sz="3500" b="1" dirty="0" smtClean="0"/>
              <a:t>What Limits &amp; Determines An Atom’s Mass?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CCSweetSpirit" panose="02000603000000000000" pitchFamily="2" charset="0"/>
                <a:ea typeface="CCSweetSpirit" panose="02000603000000000000" pitchFamily="2" charset="0"/>
                <a:cs typeface="Agent Orange" pitchFamily="2" charset="0"/>
              </a:rPr>
              <a:t>Learning targets:</a:t>
            </a:r>
            <a:endParaRPr lang="en-US" dirty="0">
              <a:solidFill>
                <a:srgbClr val="FF0000"/>
              </a:solidFill>
              <a:latin typeface="CCSweetSpirit" panose="02000603000000000000" pitchFamily="2" charset="0"/>
              <a:ea typeface="CCSweetSpirit" panose="02000603000000000000" pitchFamily="2" charset="0"/>
              <a:cs typeface="Agent Orang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438400"/>
            <a:ext cx="8915400" cy="25146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rgbClr val="0070C0"/>
                </a:solidFill>
              </a:rPr>
              <a:t>*Explain why the atomic masses of some elements are not whole #’s</a:t>
            </a:r>
          </a:p>
          <a:p>
            <a:r>
              <a:rPr lang="en-US" sz="3400" dirty="0" smtClean="0">
                <a:solidFill>
                  <a:srgbClr val="00B050"/>
                </a:solidFill>
              </a:rPr>
              <a:t>*Use symbols to represent different isotopes</a:t>
            </a:r>
          </a:p>
          <a:p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*Determine the composition of the nucleus from an atom of its isotope</a:t>
            </a:r>
          </a:p>
          <a:p>
            <a:r>
              <a:rPr lang="en-US" sz="3400" dirty="0" smtClean="0">
                <a:solidFill>
                  <a:srgbClr val="7030A0"/>
                </a:solidFill>
              </a:rPr>
              <a:t>*Examine atomic mass to determine the most abundant isotopes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31" y="860286"/>
            <a:ext cx="8229600" cy="5105400"/>
          </a:xfrm>
        </p:spPr>
        <p:txBody>
          <a:bodyPr>
            <a:normAutofit/>
          </a:bodyPr>
          <a:lstStyle/>
          <a:p>
            <a:r>
              <a:rPr lang="en-US" sz="3800" b="1" baseline="30000" dirty="0" smtClean="0"/>
              <a:t>3</a:t>
            </a:r>
            <a:r>
              <a:rPr lang="en-US" sz="4000" dirty="0" smtClean="0"/>
              <a:t>He</a:t>
            </a:r>
            <a:r>
              <a:rPr lang="en-US" dirty="0" smtClean="0"/>
              <a:t> contains:  2 protons</a:t>
            </a:r>
          </a:p>
          <a:p>
            <a:pPr marL="2286000" lvl="5" indent="0">
              <a:buNone/>
            </a:pPr>
            <a:r>
              <a:rPr lang="en-US" dirty="0" smtClean="0"/>
              <a:t>          </a:t>
            </a:r>
            <a:r>
              <a:rPr lang="en-US" sz="3200" dirty="0" smtClean="0"/>
              <a:t>1 neutrons</a:t>
            </a:r>
          </a:p>
          <a:p>
            <a:pPr marL="2286000" lvl="5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3 </a:t>
            </a:r>
            <a:r>
              <a:rPr lang="en-US" sz="3200" dirty="0" err="1" smtClean="0"/>
              <a:t>amu</a:t>
            </a:r>
            <a:endParaRPr lang="en-US" sz="3200" dirty="0"/>
          </a:p>
          <a:p>
            <a:pPr marL="2286000" lvl="5" indent="0">
              <a:buNone/>
            </a:pPr>
            <a:endParaRPr lang="en-US" sz="3200" dirty="0" smtClean="0"/>
          </a:p>
          <a:p>
            <a:pPr marL="2286000" lvl="5" indent="0">
              <a:buNone/>
            </a:pPr>
            <a:endParaRPr lang="en-US" sz="3200" dirty="0"/>
          </a:p>
          <a:p>
            <a:pPr marL="2286000" lvl="5" indent="0">
              <a:buNone/>
            </a:pPr>
            <a:r>
              <a:rPr lang="en-US" sz="5000" baseline="30000" dirty="0" smtClean="0"/>
              <a:t>4</a:t>
            </a:r>
            <a:r>
              <a:rPr lang="en-US" sz="5000" dirty="0" smtClean="0"/>
              <a:t>He </a:t>
            </a:r>
            <a:r>
              <a:rPr lang="en-US" sz="2800" dirty="0" smtClean="0"/>
              <a:t>contains:  2 protons</a:t>
            </a:r>
          </a:p>
          <a:p>
            <a:pPr marL="2286000" lvl="5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2 neutrons</a:t>
            </a:r>
          </a:p>
          <a:p>
            <a:pPr marL="2286000" lvl="5" indent="0">
              <a:buNone/>
            </a:pPr>
            <a:r>
              <a:rPr lang="en-US" sz="2800" dirty="0" smtClean="0"/>
              <a:t>			    4 </a:t>
            </a:r>
            <a:r>
              <a:rPr lang="en-US" sz="2800" dirty="0" err="1" smtClean="0"/>
              <a:t>amu</a:t>
            </a: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133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3983" y="1189464"/>
            <a:ext cx="55335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8806" y="4282834"/>
            <a:ext cx="466794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</a:t>
            </a:r>
            <a:endParaRPr lang="en-US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181600" y="5257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60662" y="152400"/>
            <a:ext cx="7340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#5 b)  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#5 </a:t>
            </a:r>
            <a:r>
              <a:rPr lang="en-US" dirty="0"/>
              <a:t>b) </a:t>
            </a:r>
            <a:r>
              <a:rPr lang="en-US" i="1" dirty="0" smtClean="0"/>
              <a:t>iii </a:t>
            </a:r>
            <a:r>
              <a:rPr lang="en-US" sz="2200" i="1" dirty="0" smtClean="0"/>
              <a:t>and</a:t>
            </a:r>
            <a:r>
              <a:rPr lang="en-US" i="1" dirty="0" smtClean="0"/>
              <a:t> iv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baseline="30000" dirty="0" smtClean="0"/>
              <a:t>14</a:t>
            </a:r>
            <a:r>
              <a:rPr lang="en-US" sz="3600" dirty="0" smtClean="0"/>
              <a:t>N     </a:t>
            </a:r>
            <a:r>
              <a:rPr lang="en-US" sz="2600" dirty="0" smtClean="0">
                <a:solidFill>
                  <a:srgbClr val="0070C0"/>
                </a:solidFill>
              </a:rPr>
              <a:t>7 protons	</a:t>
            </a:r>
            <a:endParaRPr lang="en-US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en-US" sz="2600" u="sng" dirty="0" smtClean="0">
                <a:solidFill>
                  <a:srgbClr val="0070C0"/>
                </a:solidFill>
              </a:rPr>
              <a:t>7 neutrons</a:t>
            </a:r>
            <a:endParaRPr lang="en-US" sz="26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     14 </a:t>
            </a:r>
            <a:r>
              <a:rPr lang="en-US" dirty="0" err="1" smtClean="0"/>
              <a:t>amu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baseline="30000" dirty="0" smtClean="0"/>
              <a:t>     15</a:t>
            </a:r>
            <a:r>
              <a:rPr lang="en-US" sz="4000" dirty="0" smtClean="0"/>
              <a:t>N     </a:t>
            </a:r>
            <a:r>
              <a:rPr lang="en-US" sz="3000" dirty="0" smtClean="0">
                <a:solidFill>
                  <a:srgbClr val="0070C0"/>
                </a:solidFill>
              </a:rPr>
              <a:t>7 protons</a:t>
            </a:r>
            <a:endParaRPr lang="en-U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en-US" sz="2800" u="sng" dirty="0" smtClean="0">
                <a:solidFill>
                  <a:srgbClr val="0070C0"/>
                </a:solidFill>
              </a:rPr>
              <a:t>8 neutrons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15 </a:t>
            </a:r>
            <a:r>
              <a:rPr lang="en-US" dirty="0" err="1" smtClean="0"/>
              <a:t>amu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90315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78400" y="4419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903151"/>
            <a:ext cx="3124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aseline="30000" dirty="0" smtClean="0"/>
              <a:t>12</a:t>
            </a:r>
            <a:r>
              <a:rPr lang="en-US" sz="4400" dirty="0" smtClean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6 protons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 </a:t>
            </a:r>
            <a:r>
              <a:rPr lang="en-US" sz="2800" u="sng" dirty="0" smtClean="0">
                <a:solidFill>
                  <a:srgbClr val="FF0000"/>
                </a:solidFill>
              </a:rPr>
              <a:t>6 neutrons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         12 </a:t>
            </a:r>
            <a:r>
              <a:rPr lang="en-US" sz="2800" dirty="0" err="1" smtClean="0">
                <a:solidFill>
                  <a:srgbClr val="FF0000"/>
                </a:solidFill>
              </a:rPr>
              <a:t>amu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4400" baseline="30000" dirty="0" smtClean="0"/>
              <a:t>13</a:t>
            </a:r>
            <a:r>
              <a:rPr lang="en-US" sz="4400" dirty="0" smtClean="0"/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       6 protons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 </a:t>
            </a:r>
            <a:r>
              <a:rPr lang="en-US" sz="2800" u="sng" dirty="0">
                <a:solidFill>
                  <a:srgbClr val="FF0000"/>
                </a:solidFill>
              </a:rPr>
              <a:t>7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>
                <a:solidFill>
                  <a:srgbClr val="FF0000"/>
                </a:solidFill>
              </a:rPr>
              <a:t>neutrons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           </a:t>
            </a:r>
            <a:r>
              <a:rPr lang="en-US" sz="2800" dirty="0" smtClean="0">
                <a:solidFill>
                  <a:srgbClr val="FF0000"/>
                </a:solidFill>
              </a:rPr>
              <a:t>  13 </a:t>
            </a:r>
            <a:r>
              <a:rPr lang="en-US" sz="2800" dirty="0" err="1">
                <a:solidFill>
                  <a:srgbClr val="FF0000"/>
                </a:solidFill>
              </a:rPr>
              <a:t>amu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272483"/>
            <a:ext cx="30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4262597"/>
            <a:ext cx="30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069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29" y="1981200"/>
            <a:ext cx="5682342" cy="42617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5334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Segoe Print" panose="02000600000000000000" pitchFamily="2" charset="0"/>
                <a:cs typeface="Agent Orange" pitchFamily="2" charset="0"/>
              </a:rPr>
              <a:t>CALCULATING </a:t>
            </a:r>
            <a:r>
              <a:rPr lang="en-US" sz="4000" dirty="0">
                <a:solidFill>
                  <a:srgbClr val="0070C0"/>
                </a:solidFill>
                <a:latin typeface="Segoe Print" panose="02000600000000000000" pitchFamily="2" charset="0"/>
                <a:cs typeface="Agent Orange" pitchFamily="2" charset="0"/>
              </a:rPr>
              <a:t>the number of </a:t>
            </a:r>
            <a:r>
              <a:rPr lang="en-US" sz="4000" b="1" dirty="0">
                <a:solidFill>
                  <a:srgbClr val="1F497D">
                    <a:lumMod val="75000"/>
                  </a:srgbClr>
                </a:solidFill>
                <a:latin typeface="Segoe Print" panose="02000600000000000000" pitchFamily="2" charset="0"/>
                <a:cs typeface="Agent Orange" pitchFamily="2" charset="0"/>
              </a:rPr>
              <a:t>NEUTRONS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89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041" y="185057"/>
            <a:ext cx="874252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gent Orange" pitchFamily="2" charset="0"/>
                <a:cs typeface="Agent Orange" pitchFamily="2" charset="0"/>
              </a:rPr>
              <a:t> </a:t>
            </a:r>
            <a:r>
              <a:rPr lang="en-US" sz="3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Segoe Print" panose="02000600000000000000" pitchFamily="2" charset="0"/>
                <a:cs typeface="Agent Orange" pitchFamily="2" charset="0"/>
              </a:rPr>
              <a:t>CALCULATING </a:t>
            </a:r>
            <a:r>
              <a:rPr lang="en-US" sz="2200" dirty="0" smtClean="0">
                <a:solidFill>
                  <a:srgbClr val="0070C0"/>
                </a:solidFill>
                <a:latin typeface="Segoe Print" panose="02000600000000000000" pitchFamily="2" charset="0"/>
                <a:cs typeface="Agent Orange" pitchFamily="2" charset="0"/>
              </a:rPr>
              <a:t>the number of </a:t>
            </a:r>
            <a:r>
              <a:rPr lang="en-US" sz="2400" b="1" dirty="0" smtClean="0">
                <a:solidFill>
                  <a:srgbClr val="1F497D">
                    <a:lumMod val="75000"/>
                  </a:srgbClr>
                </a:solidFill>
                <a:latin typeface="Segoe Print" panose="02000600000000000000" pitchFamily="2" charset="0"/>
                <a:cs typeface="Agent Orange" pitchFamily="2" charset="0"/>
              </a:rPr>
              <a:t>NEUTRONS:</a:t>
            </a:r>
          </a:p>
          <a:p>
            <a:pPr algn="ctr"/>
            <a:endParaRPr lang="en-US" sz="24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*Atomic mass </a:t>
            </a:r>
            <a:r>
              <a:rPr lang="en-US" sz="3000" b="1" dirty="0" smtClean="0">
                <a:solidFill>
                  <a:prstClr val="black"/>
                </a:solidFill>
              </a:rPr>
              <a:t>is the </a:t>
            </a:r>
            <a:r>
              <a:rPr lang="en-US" sz="3000" b="1" dirty="0" smtClean="0">
                <a:solidFill>
                  <a:srgbClr val="0070C0"/>
                </a:solidFill>
              </a:rPr>
              <a:t>protons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smtClean="0">
                <a:solidFill>
                  <a:prstClr val="black"/>
                </a:solidFill>
              </a:rPr>
              <a:t>+</a:t>
            </a:r>
            <a:r>
              <a:rPr lang="en-US" sz="3000" dirty="0" smtClean="0">
                <a:solidFill>
                  <a:prstClr val="black"/>
                </a:solidFill>
              </a:rPr>
              <a:t> </a:t>
            </a:r>
            <a:r>
              <a:rPr lang="en-US" sz="3000" b="1" dirty="0" smtClean="0">
                <a:solidFill>
                  <a:srgbClr val="00B050"/>
                </a:solidFill>
              </a:rPr>
              <a:t>neutrons</a:t>
            </a:r>
          </a:p>
          <a:p>
            <a:pPr algn="ctr"/>
            <a:endParaRPr lang="en-US" sz="2400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So, take Radium (Ra) as an example.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Atomic mass is 226.    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Atomic mass </a:t>
            </a:r>
            <a:r>
              <a:rPr lang="en-US" sz="6000" b="1" dirty="0" smtClean="0">
                <a:solidFill>
                  <a:prstClr val="black"/>
                </a:solidFill>
              </a:rPr>
              <a:t>minus (-)</a:t>
            </a:r>
            <a:r>
              <a:rPr lang="en-US" sz="3000" dirty="0" smtClean="0">
                <a:solidFill>
                  <a:prstClr val="black"/>
                </a:solidFill>
              </a:rPr>
              <a:t> </a:t>
            </a:r>
            <a:r>
              <a:rPr lang="en-US" sz="3000" b="1" dirty="0" smtClean="0">
                <a:solidFill>
                  <a:srgbClr val="0070C0"/>
                </a:solidFill>
              </a:rPr>
              <a:t># of protons </a:t>
            </a:r>
            <a:r>
              <a:rPr lang="en-US" sz="5000" b="1" dirty="0" smtClean="0">
                <a:solidFill>
                  <a:prstClr val="black"/>
                </a:solidFill>
              </a:rPr>
              <a:t>=</a:t>
            </a:r>
            <a:r>
              <a:rPr lang="en-US" sz="3000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en-US" sz="4200" b="1" dirty="0" smtClean="0">
                <a:solidFill>
                  <a:srgbClr val="1F497D">
                    <a:lumMod val="75000"/>
                  </a:srgbClr>
                </a:solidFill>
              </a:rPr>
              <a:t># of neutrons</a:t>
            </a:r>
            <a:endParaRPr lang="en-US" sz="4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3000" b="1" dirty="0" smtClean="0">
                <a:solidFill>
                  <a:srgbClr val="00B050"/>
                </a:solidFill>
              </a:rPr>
              <a:t>226-88 = 138  -- &gt; </a:t>
            </a:r>
            <a:r>
              <a:rPr lang="en-US" sz="3000" dirty="0" smtClean="0">
                <a:solidFill>
                  <a:srgbClr val="00B050"/>
                </a:solidFill>
              </a:rPr>
              <a:t>Radium has 138 neutrons.</a:t>
            </a:r>
          </a:p>
          <a:p>
            <a:endParaRPr lang="en-US" sz="2200" b="1" dirty="0" smtClean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en-US" sz="2600" b="1" u="sng" dirty="0" smtClean="0">
                <a:solidFill>
                  <a:srgbClr val="F79646">
                    <a:lumMod val="75000"/>
                  </a:srgbClr>
                </a:solidFill>
              </a:rPr>
              <a:t>Copper:</a:t>
            </a:r>
          </a:p>
          <a:p>
            <a:r>
              <a:rPr lang="en-US" sz="2600" dirty="0" smtClean="0">
                <a:solidFill>
                  <a:srgbClr val="F79646">
                    <a:lumMod val="75000"/>
                  </a:srgbClr>
                </a:solidFill>
              </a:rPr>
              <a:t>Atomic mass = 64 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</a:rPr>
              <a:t>(always </a:t>
            </a:r>
            <a:r>
              <a:rPr lang="en-US" sz="2000" u="sng" dirty="0" smtClean="0">
                <a:solidFill>
                  <a:srgbClr val="F79646">
                    <a:lumMod val="75000"/>
                  </a:srgbClr>
                </a:solidFill>
              </a:rPr>
              <a:t>round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</a:rPr>
              <a:t> to the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nearest whole number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</a:rPr>
              <a:t>!)</a:t>
            </a:r>
          </a:p>
          <a:p>
            <a:r>
              <a:rPr lang="en-US" sz="2600" dirty="0" smtClean="0">
                <a:solidFill>
                  <a:srgbClr val="F79646">
                    <a:lumMod val="75000"/>
                  </a:srgbClr>
                </a:solidFill>
              </a:rPr>
              <a:t># of protons = 29</a:t>
            </a:r>
          </a:p>
          <a:p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So, 64-29 = 35     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Copper has 35 neutrons   </a:t>
            </a:r>
            <a:endParaRPr lang="en-US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3657600"/>
            <a:ext cx="3581400" cy="685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00" y="631724"/>
            <a:ext cx="7482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. c)   </a:t>
            </a:r>
            <a:r>
              <a:rPr lang="en-US" sz="2800" dirty="0" smtClean="0"/>
              <a:t>I made this</a:t>
            </a:r>
            <a:r>
              <a:rPr lang="en-US" sz="2800" dirty="0" smtClean="0"/>
              <a:t> </a:t>
            </a:r>
            <a:r>
              <a:rPr lang="en-US" sz="2800" dirty="0" smtClean="0"/>
              <a:t>chart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02175"/>
              </p:ext>
            </p:extLst>
          </p:nvPr>
        </p:nvGraphicFramePr>
        <p:xfrm>
          <a:off x="457200" y="1524000"/>
          <a:ext cx="7137400" cy="448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681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egoe Print" panose="02000600000000000000" pitchFamily="2" charset="0"/>
                        </a:rPr>
                        <a:t>Element</a:t>
                      </a:r>
                      <a:endParaRPr lang="en-US" sz="2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egoe Print" panose="02000600000000000000" pitchFamily="2" charset="0"/>
                        </a:rPr>
                        <a:t>Protons</a:t>
                      </a:r>
                      <a:endParaRPr lang="en-US" sz="2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egoe Print" panose="02000600000000000000" pitchFamily="2" charset="0"/>
                        </a:rPr>
                        <a:t>Neutrons</a:t>
                      </a:r>
                      <a:endParaRPr lang="en-US" sz="2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Segoe Print" panose="02000600000000000000" pitchFamily="2" charset="0"/>
                        </a:rPr>
                        <a:t>Atomic</a:t>
                      </a:r>
                      <a:r>
                        <a:rPr lang="en-US" sz="2200" baseline="0" dirty="0" smtClean="0">
                          <a:latin typeface="Segoe Print" panose="02000600000000000000" pitchFamily="2" charset="0"/>
                        </a:rPr>
                        <a:t> Mass </a:t>
                      </a:r>
                      <a:r>
                        <a:rPr lang="en-US" sz="1500" b="0" baseline="0" dirty="0" smtClean="0">
                          <a:latin typeface="Segoe Print" panose="02000600000000000000" pitchFamily="2" charset="0"/>
                        </a:rPr>
                        <a:t>(</a:t>
                      </a:r>
                      <a:r>
                        <a:rPr lang="en-US" sz="1500" b="0" baseline="0" dirty="0" err="1" smtClean="0">
                          <a:latin typeface="Segoe Print" panose="02000600000000000000" pitchFamily="2" charset="0"/>
                        </a:rPr>
                        <a:t>amu</a:t>
                      </a:r>
                      <a:r>
                        <a:rPr lang="en-US" sz="1500" b="0" baseline="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US" sz="1500" b="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Lithium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Boron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Nitrogen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Fluorine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Beryllium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Carbon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Oxygen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Neon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 rot="756614">
            <a:off x="5029200" y="330553"/>
            <a:ext cx="4572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Brace 1"/>
          <p:cNvSpPr/>
          <p:nvPr/>
        </p:nvSpPr>
        <p:spPr>
          <a:xfrm>
            <a:off x="7467600" y="2721276"/>
            <a:ext cx="914400" cy="2514600"/>
          </a:xfrm>
          <a:prstGeom prst="rightBrace">
            <a:avLst>
              <a:gd name="adj1" fmla="val 8333"/>
              <a:gd name="adj2" fmla="val 592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02600" y="3657600"/>
            <a:ext cx="1411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Use      WHOLE numbers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87086"/>
            <a:ext cx="1103084" cy="179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c)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35642"/>
              </p:ext>
            </p:extLst>
          </p:nvPr>
        </p:nvGraphicFramePr>
        <p:xfrm>
          <a:off x="1371600" y="762000"/>
          <a:ext cx="708660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Print" panose="02000600000000000000" pitchFamily="2" charset="0"/>
                          <a:cs typeface="Agent Orange" pitchFamily="2" charset="0"/>
                        </a:rPr>
                        <a:t>Element</a:t>
                      </a:r>
                      <a:endParaRPr lang="en-US" dirty="0">
                        <a:latin typeface="Segoe Print" panose="02000600000000000000" pitchFamily="2" charset="0"/>
                        <a:cs typeface="Agent Orang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Print" panose="02000600000000000000" pitchFamily="2" charset="0"/>
                          <a:cs typeface="Agent Orange" pitchFamily="2" charset="0"/>
                        </a:rPr>
                        <a:t>Protons</a:t>
                      </a:r>
                      <a:endParaRPr lang="en-US" dirty="0">
                        <a:latin typeface="Segoe Print" panose="02000600000000000000" pitchFamily="2" charset="0"/>
                        <a:cs typeface="Agent Orang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Print" panose="02000600000000000000" pitchFamily="2" charset="0"/>
                          <a:cs typeface="Agent Orange" pitchFamily="2" charset="0"/>
                        </a:rPr>
                        <a:t>Neutrons</a:t>
                      </a:r>
                      <a:endParaRPr lang="en-US" dirty="0">
                        <a:latin typeface="Segoe Print" panose="02000600000000000000" pitchFamily="2" charset="0"/>
                        <a:cs typeface="Agent Orang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Print" panose="02000600000000000000" pitchFamily="2" charset="0"/>
                          <a:cs typeface="Agent Orange" pitchFamily="2" charset="0"/>
                        </a:rPr>
                        <a:t>Atomic</a:t>
                      </a:r>
                      <a:r>
                        <a:rPr lang="en-US" baseline="0" dirty="0" smtClean="0">
                          <a:latin typeface="Segoe Print" panose="02000600000000000000" pitchFamily="2" charset="0"/>
                          <a:cs typeface="Agent Orange" pitchFamily="2" charset="0"/>
                        </a:rPr>
                        <a:t> Mass </a:t>
                      </a:r>
                      <a:r>
                        <a:rPr lang="en-US" sz="1200" b="0" baseline="0" dirty="0" smtClean="0">
                          <a:latin typeface="Segoe Print" panose="02000600000000000000" pitchFamily="2" charset="0"/>
                          <a:cs typeface="Agent Orange" pitchFamily="2" charset="0"/>
                        </a:rPr>
                        <a:t>(</a:t>
                      </a:r>
                      <a:r>
                        <a:rPr lang="en-US" sz="1200" b="0" baseline="0" dirty="0" err="1" smtClean="0">
                          <a:latin typeface="Segoe Print" panose="02000600000000000000" pitchFamily="2" charset="0"/>
                          <a:cs typeface="Agent Orange" pitchFamily="2" charset="0"/>
                        </a:rPr>
                        <a:t>amu</a:t>
                      </a:r>
                      <a:r>
                        <a:rPr lang="en-US" sz="1200" b="0" baseline="0" dirty="0" smtClean="0">
                          <a:latin typeface="Segoe Print" panose="02000600000000000000" pitchFamily="2" charset="0"/>
                          <a:cs typeface="Agent Orange" pitchFamily="2" charset="0"/>
                        </a:rPr>
                        <a:t>)</a:t>
                      </a:r>
                      <a:endParaRPr lang="en-US" sz="1200" b="0" dirty="0">
                        <a:latin typeface="Segoe Print" panose="02000600000000000000" pitchFamily="2" charset="0"/>
                        <a:cs typeface="Agent Orange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Lithium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Boron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Nitrogen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Fluorine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Beryllium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Oxygen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4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>
                <a:solidFill>
                  <a:srgbClr val="002060"/>
                </a:solidFill>
              </a:rPr>
              <a:t>#5.   isotope</a:t>
            </a:r>
            <a:endParaRPr lang="en-US" sz="55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 atom of the same element with a </a:t>
            </a:r>
            <a:r>
              <a:rPr lang="en-US" sz="4000" b="1" i="1" dirty="0" smtClean="0">
                <a:solidFill>
                  <a:srgbClr val="002060"/>
                </a:solidFill>
              </a:rPr>
              <a:t>different number of neutrons</a:t>
            </a:r>
            <a:r>
              <a:rPr lang="en-US" sz="4000" i="1" dirty="0" smtClean="0"/>
              <a:t> </a:t>
            </a:r>
            <a:r>
              <a:rPr lang="en-US" sz="4000" dirty="0" smtClean="0"/>
              <a:t>in the nucleus</a:t>
            </a:r>
          </a:p>
          <a:p>
            <a:pPr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# of protons are the same – </a:t>
            </a:r>
            <a:r>
              <a:rPr lang="en-US" sz="2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this is what makes it the element it is!</a:t>
            </a:r>
          </a:p>
          <a:p>
            <a:pPr>
              <a:buFont typeface="Wingdings"/>
              <a:buChar char="à"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# of electrons are the same – </a:t>
            </a:r>
            <a:r>
              <a:rPr lang="en-US" sz="2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but remember these can be lost/gained when forming a compound</a:t>
            </a:r>
            <a:endParaRPr lang="en-US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#5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**</a:t>
            </a:r>
            <a:r>
              <a:rPr lang="en-US" dirty="0" smtClean="0">
                <a:solidFill>
                  <a:srgbClr val="00B050"/>
                </a:solidFill>
              </a:rPr>
              <a:t>C12, Carbon: 6 protons + 6 neutrons = 12 </a:t>
            </a:r>
            <a:r>
              <a:rPr lang="en-US" dirty="0" err="1" smtClean="0">
                <a:solidFill>
                  <a:srgbClr val="00B050"/>
                </a:solidFill>
              </a:rPr>
              <a:t>amu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C13, Carbon: 6 protons + 7 neutrons = 13 </a:t>
            </a:r>
            <a:r>
              <a:rPr lang="en-US" dirty="0" err="1" smtClean="0">
                <a:solidFill>
                  <a:srgbClr val="00B050"/>
                </a:solidFill>
              </a:rPr>
              <a:t>amu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300" b="1" dirty="0" smtClean="0"/>
              <a:t>**</a:t>
            </a:r>
            <a:r>
              <a:rPr lang="en-US" dirty="0" smtClean="0">
                <a:solidFill>
                  <a:srgbClr val="0070C0"/>
                </a:solidFill>
              </a:rPr>
              <a:t>Hydrogen-1</a:t>
            </a:r>
            <a:r>
              <a:rPr lang="en-US" dirty="0">
                <a:solidFill>
                  <a:srgbClr val="0070C0"/>
                </a:solidFill>
              </a:rPr>
              <a:t>:   1 </a:t>
            </a:r>
            <a:r>
              <a:rPr lang="en-US" dirty="0" smtClean="0">
                <a:solidFill>
                  <a:srgbClr val="0070C0"/>
                </a:solidFill>
              </a:rPr>
              <a:t>p </a:t>
            </a:r>
            <a:r>
              <a:rPr lang="en-US" dirty="0">
                <a:solidFill>
                  <a:srgbClr val="0070C0"/>
                </a:solidFill>
              </a:rPr>
              <a:t>+ 0 </a:t>
            </a:r>
            <a:r>
              <a:rPr lang="en-US" dirty="0" smtClean="0">
                <a:solidFill>
                  <a:srgbClr val="0070C0"/>
                </a:solidFill>
              </a:rPr>
              <a:t>n </a:t>
            </a:r>
            <a:r>
              <a:rPr lang="en-US" dirty="0">
                <a:solidFill>
                  <a:srgbClr val="0070C0"/>
                </a:solidFill>
              </a:rPr>
              <a:t>= 1 </a:t>
            </a:r>
            <a:r>
              <a:rPr lang="en-US" dirty="0" err="1">
                <a:solidFill>
                  <a:srgbClr val="0070C0"/>
                </a:solidFill>
              </a:rPr>
              <a:t>amu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   Hydrogen-2</a:t>
            </a:r>
            <a:r>
              <a:rPr lang="en-US" dirty="0">
                <a:solidFill>
                  <a:srgbClr val="0070C0"/>
                </a:solidFill>
              </a:rPr>
              <a:t>:   1 </a:t>
            </a:r>
            <a:r>
              <a:rPr lang="en-US" dirty="0" smtClean="0">
                <a:solidFill>
                  <a:srgbClr val="0070C0"/>
                </a:solidFill>
              </a:rPr>
              <a:t>p </a:t>
            </a:r>
            <a:r>
              <a:rPr lang="en-US" dirty="0">
                <a:solidFill>
                  <a:srgbClr val="0070C0"/>
                </a:solidFill>
              </a:rPr>
              <a:t>+ 1 </a:t>
            </a:r>
            <a:r>
              <a:rPr lang="en-US" dirty="0" smtClean="0">
                <a:solidFill>
                  <a:srgbClr val="0070C0"/>
                </a:solidFill>
              </a:rPr>
              <a:t>n </a:t>
            </a:r>
            <a:r>
              <a:rPr lang="en-US" dirty="0">
                <a:solidFill>
                  <a:srgbClr val="0070C0"/>
                </a:solidFill>
              </a:rPr>
              <a:t>= 2 </a:t>
            </a:r>
            <a:r>
              <a:rPr lang="en-US" dirty="0" err="1">
                <a:solidFill>
                  <a:srgbClr val="0070C0"/>
                </a:solidFill>
              </a:rPr>
              <a:t>amu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Boron-10:  5 p + 5 n = 10 </a:t>
            </a:r>
            <a:r>
              <a:rPr lang="en-US" dirty="0" err="1" smtClean="0">
                <a:solidFill>
                  <a:srgbClr val="FF0000"/>
                </a:solidFill>
              </a:rPr>
              <a:t>amu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**</a:t>
            </a:r>
            <a:r>
              <a:rPr lang="en-US" dirty="0" smtClean="0">
                <a:solidFill>
                  <a:srgbClr val="FF0000"/>
                </a:solidFill>
              </a:rPr>
              <a:t>Boron-11:  5 p + 6 n = 11 </a:t>
            </a:r>
            <a:r>
              <a:rPr lang="en-US" dirty="0" err="1" smtClean="0">
                <a:solidFill>
                  <a:srgbClr val="FF0000"/>
                </a:solidFill>
              </a:rPr>
              <a:t>amu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 smtClean="0"/>
              <a:t>**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Magnesium-24:  12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 + 12 n = 24amu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Magnesium-25:  12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 + 13 n = 25amu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300" b="1" dirty="0" smtClean="0"/>
              <a:t>**</a:t>
            </a:r>
            <a:r>
              <a:rPr lang="en-US" dirty="0" smtClean="0">
                <a:solidFill>
                  <a:srgbClr val="7030A0"/>
                </a:solidFill>
              </a:rPr>
              <a:t>Beryllium-9</a:t>
            </a:r>
            <a:r>
              <a:rPr lang="en-US" dirty="0" smtClean="0">
                <a:solidFill>
                  <a:srgbClr val="7030A0"/>
                </a:solidFill>
              </a:rPr>
              <a:t>:  4 p + 5 n = 9 </a:t>
            </a:r>
            <a:r>
              <a:rPr lang="en-US" dirty="0" err="1" smtClean="0">
                <a:solidFill>
                  <a:srgbClr val="7030A0"/>
                </a:solidFill>
              </a:rPr>
              <a:t>amu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 </a:t>
            </a:r>
            <a:r>
              <a:rPr lang="en-US" dirty="0" smtClean="0">
                <a:solidFill>
                  <a:srgbClr val="7030A0"/>
                </a:solidFill>
              </a:rPr>
              <a:t>   Beryllium-10</a:t>
            </a:r>
            <a:r>
              <a:rPr lang="en-US" dirty="0" smtClean="0">
                <a:solidFill>
                  <a:srgbClr val="7030A0"/>
                </a:solidFill>
              </a:rPr>
              <a:t>:  4 p + 6 n = 10 </a:t>
            </a:r>
            <a:r>
              <a:rPr lang="en-US" dirty="0" err="1" smtClean="0">
                <a:solidFill>
                  <a:srgbClr val="7030A0"/>
                </a:solidFill>
              </a:rPr>
              <a:t>amu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   Sodium-22</a:t>
            </a:r>
            <a:r>
              <a:rPr lang="en-US" dirty="0" smtClean="0">
                <a:solidFill>
                  <a:srgbClr val="FF0000"/>
                </a:solidFill>
              </a:rPr>
              <a:t>:   11 p + 11 n = 22 </a:t>
            </a:r>
            <a:r>
              <a:rPr lang="en-US" dirty="0" err="1" smtClean="0">
                <a:solidFill>
                  <a:srgbClr val="FF0000"/>
                </a:solidFill>
              </a:rPr>
              <a:t>amu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300" b="1" dirty="0" smtClean="0"/>
              <a:t>**</a:t>
            </a:r>
            <a:r>
              <a:rPr lang="en-US" dirty="0" smtClean="0">
                <a:solidFill>
                  <a:srgbClr val="FF0000"/>
                </a:solidFill>
              </a:rPr>
              <a:t>Sodium-23</a:t>
            </a:r>
            <a:r>
              <a:rPr lang="en-US" dirty="0" smtClean="0">
                <a:solidFill>
                  <a:srgbClr val="FF0000"/>
                </a:solidFill>
              </a:rPr>
              <a:t>:   11 p + 12 n = 23 </a:t>
            </a:r>
            <a:r>
              <a:rPr lang="en-US" dirty="0" err="1" smtClean="0">
                <a:solidFill>
                  <a:srgbClr val="FF0000"/>
                </a:solidFill>
              </a:rPr>
              <a:t>amu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b="1" u="sng" dirty="0" smtClean="0"/>
              <a:t>NOTE:  </a:t>
            </a:r>
            <a:r>
              <a:rPr lang="en-US" sz="2600" dirty="0" smtClean="0"/>
              <a:t>The element with the ** by it is the MOST COMMON isotope of the element, the most common </a:t>
            </a:r>
            <a:r>
              <a:rPr lang="en-US" sz="2600" i="1" dirty="0" smtClean="0"/>
              <a:t>version</a:t>
            </a:r>
            <a:r>
              <a:rPr lang="en-US" sz="2600" dirty="0" smtClean="0"/>
              <a:t>.  It’s </a:t>
            </a:r>
            <a:r>
              <a:rPr lang="en-US" sz="2600" dirty="0" err="1" smtClean="0"/>
              <a:t>amu</a:t>
            </a:r>
            <a:r>
              <a:rPr lang="en-US" sz="2600" dirty="0" smtClean="0"/>
              <a:t> is CLOSEST to the actual </a:t>
            </a:r>
            <a:r>
              <a:rPr lang="en-US" sz="2600" dirty="0" err="1" smtClean="0"/>
              <a:t>amu</a:t>
            </a:r>
            <a:r>
              <a:rPr lang="en-US" sz="2600" dirty="0" smtClean="0"/>
              <a:t> on the periodic table.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954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Atomic mass</a:t>
            </a:r>
          </a:p>
          <a:p>
            <a:pPr marL="0" indent="0">
              <a:buNone/>
            </a:pPr>
            <a:r>
              <a:rPr lang="en-US" sz="6000" dirty="0" smtClean="0"/>
              <a:t>			</a:t>
            </a:r>
            <a:r>
              <a:rPr lang="en-US" sz="6000" baseline="30000" dirty="0" smtClean="0"/>
              <a:t>3</a:t>
            </a:r>
            <a:r>
              <a:rPr lang="en-US" sz="6000" dirty="0" smtClean="0"/>
              <a:t>He</a:t>
            </a:r>
            <a:endParaRPr lang="en-US" dirty="0" smtClean="0"/>
          </a:p>
          <a:p>
            <a:pPr marL="0" indent="0">
              <a:buNone/>
            </a:pPr>
            <a:r>
              <a:rPr lang="en-US" sz="6000" dirty="0" smtClean="0"/>
              <a:t> 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tomic number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2479151"/>
            <a:ext cx="304800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981200" y="1905000"/>
            <a:ext cx="1219200" cy="574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438400" y="32004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4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13603</TotalTime>
  <Words>494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Agent Orange</vt:lpstr>
      <vt:lpstr>Arial</vt:lpstr>
      <vt:lpstr>Arial Black</vt:lpstr>
      <vt:lpstr>Calibri</vt:lpstr>
      <vt:lpstr>CCSweetSpirit</vt:lpstr>
      <vt:lpstr>Segoe Print</vt:lpstr>
      <vt:lpstr>Wingdings</vt:lpstr>
      <vt:lpstr>Office Theme</vt:lpstr>
      <vt:lpstr>1_Office Theme</vt:lpstr>
      <vt:lpstr> Chp.5/ Section 9 – page 543 What Limits &amp; Determines An Atom’s Mass?  Learning targets:</vt:lpstr>
      <vt:lpstr>PowerPoint Presentation</vt:lpstr>
      <vt:lpstr>PowerPoint Presentation</vt:lpstr>
      <vt:lpstr>PowerPoint Presentation</vt:lpstr>
      <vt:lpstr>PowerPoint Presentation</vt:lpstr>
      <vt:lpstr>#5.   isotope</vt:lpstr>
      <vt:lpstr>#5 a)</vt:lpstr>
      <vt:lpstr>PowerPoint Presentation</vt:lpstr>
      <vt:lpstr>#5 b)</vt:lpstr>
      <vt:lpstr>PowerPoint Presentation</vt:lpstr>
      <vt:lpstr>#5 b) iii and iv </vt:lpstr>
    </vt:vector>
  </TitlesOfParts>
  <Company>Metropolitan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Chp.11/ Activity #9 Goals &amp; Objectives:</dc:title>
  <dc:creator>MNPS User</dc:creator>
  <cp:lastModifiedBy>England, Harmony</cp:lastModifiedBy>
  <cp:revision>112</cp:revision>
  <cp:lastPrinted>2017-03-03T14:59:00Z</cp:lastPrinted>
  <dcterms:created xsi:type="dcterms:W3CDTF">2011-11-18T22:32:21Z</dcterms:created>
  <dcterms:modified xsi:type="dcterms:W3CDTF">2020-04-05T18:10:41Z</dcterms:modified>
</cp:coreProperties>
</file>