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6"/>
  </p:notesMasterIdLst>
  <p:sldIdLst>
    <p:sldId id="258" r:id="rId3"/>
    <p:sldId id="259" r:id="rId4"/>
    <p:sldId id="260" r:id="rId5"/>
    <p:sldId id="262" r:id="rId6"/>
    <p:sldId id="263" r:id="rId7"/>
    <p:sldId id="264" r:id="rId8"/>
    <p:sldId id="288" r:id="rId9"/>
    <p:sldId id="265" r:id="rId10"/>
    <p:sldId id="267" r:id="rId11"/>
    <p:sldId id="270" r:id="rId12"/>
    <p:sldId id="274" r:id="rId13"/>
    <p:sldId id="275" r:id="rId14"/>
    <p:sldId id="266" r:id="rId15"/>
  </p:sldIdLst>
  <p:sldSz cx="9144000" cy="6858000" type="screen4x3"/>
  <p:notesSz cx="7102475" cy="9388475"/>
  <p:embeddedFontLst>
    <p:embeddedFont>
      <p:font typeface="Ink Free" panose="03080402000500000000" pitchFamily="66" charset="0"/>
      <p:regular r:id="rId17"/>
    </p:embeddedFont>
    <p:embeddedFont>
      <p:font typeface="Quattrocento Sans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383" cy="46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4093" y="0"/>
            <a:ext cx="3078383" cy="46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918731"/>
            <a:ext cx="3078383" cy="46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4093" y="8918731"/>
            <a:ext cx="3078383" cy="46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/>
              <a:pPr algn="r">
                <a:buSzPts val="1200"/>
              </a:pPr>
              <a:t>‹#›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4024093" y="8918731"/>
            <a:ext cx="3078383" cy="46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/>
              <a:pPr algn="r">
                <a:buSzPts val="1200"/>
              </a:pPr>
              <a:t>1</a:t>
            </a:fld>
            <a:endParaRPr dirty="0"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t" anchorCtr="0">
            <a:no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4024093" y="8918731"/>
            <a:ext cx="3078383" cy="46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/>
              <a:pPr algn="r">
                <a:buSzPts val="1200"/>
              </a:pPr>
              <a:t>11</a:t>
            </a:fld>
            <a:endParaRPr dirty="0"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t" anchorCtr="0">
            <a:no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ctr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ctr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4024093" y="8918731"/>
            <a:ext cx="3078383" cy="46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/>
              <a:pPr algn="r">
                <a:buSzPts val="1200"/>
              </a:pPr>
              <a:t>2</a:t>
            </a:fld>
            <a:endParaRPr dirty="0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t" anchorCtr="0">
            <a:no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ctr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947318" y="4460167"/>
            <a:ext cx="5207712" cy="4224632"/>
          </a:xfrm>
          <a:prstGeom prst="rect">
            <a:avLst/>
          </a:prstGeom>
        </p:spPr>
        <p:txBody>
          <a:bodyPr spcFirstLastPara="1" wrap="square" lIns="92449" tIns="92449" rIns="92449" bIns="92449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4024092" y="8918730"/>
            <a:ext cx="3078307" cy="469606"/>
          </a:xfrm>
          <a:prstGeom prst="rect">
            <a:avLst/>
          </a:prstGeom>
        </p:spPr>
        <p:txBody>
          <a:bodyPr spcFirstLastPara="1" wrap="square" lIns="94219" tIns="47097" rIns="94219" bIns="47097" anchor="b" anchorCtr="0">
            <a:noAutofit/>
          </a:bodyPr>
          <a:lstStyle/>
          <a:p>
            <a:pPr>
              <a:buSzPts val="1200"/>
            </a:pPr>
            <a:fld id="{00000000-1234-1234-1234-123412341234}" type="slidenum">
              <a:rPr lang="en-US"/>
              <a:pPr>
                <a:buSzPts val="1200"/>
              </a:pPr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ctr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ctr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ctr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49" tIns="92449" rIns="92449" bIns="92449" anchor="ctr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4024093" y="8918731"/>
            <a:ext cx="3078383" cy="46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/>
              <a:pPr algn="r">
                <a:buSzPts val="1200"/>
              </a:pPr>
              <a:t>10</a:t>
            </a:fld>
            <a:endParaRPr dirty="0"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947319" y="4460167"/>
            <a:ext cx="5207838" cy="422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9" tIns="47097" rIns="94219" bIns="47097" anchor="t" anchorCtr="0">
            <a:noAutofit/>
          </a:bodyPr>
          <a:lstStyle/>
          <a:p>
            <a:pPr marL="0" indent="0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0637" y="12700"/>
            <a:ext cx="8896350" cy="6780212"/>
          </a:xfrm>
          <a:custGeom>
            <a:avLst/>
            <a:gdLst/>
            <a:ahLst/>
            <a:cxnLst/>
            <a:rect l="0" t="0" r="0" b="0"/>
            <a:pathLst>
              <a:path w="3985" h="3619" extrusionOk="0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95262" y="234950"/>
            <a:ext cx="3787775" cy="1777999"/>
            <a:chOff x="195262" y="234950"/>
            <a:chExt cx="3787775" cy="1777999"/>
          </a:xfrm>
        </p:grpSpPr>
        <p:sp>
          <p:nvSpPr>
            <p:cNvPr id="12" name="Shape 12"/>
            <p:cNvSpPr/>
            <p:nvPr/>
          </p:nvSpPr>
          <p:spPr>
            <a:xfrm>
              <a:off x="280987" y="280987"/>
              <a:ext cx="3571875" cy="1614487"/>
            </a:xfrm>
            <a:custGeom>
              <a:avLst/>
              <a:gdLst/>
              <a:ahLst/>
              <a:cxnLst/>
              <a:rect l="0" t="0" r="0" b="0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263525" y="414337"/>
              <a:ext cx="3562350" cy="1598612"/>
            </a:xfrm>
            <a:custGeom>
              <a:avLst/>
              <a:gdLst/>
              <a:ahLst/>
              <a:cxnLst/>
              <a:rect l="0" t="0" r="0" b="0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752475" y="546100"/>
              <a:ext cx="2362200" cy="1458912"/>
            </a:xfrm>
            <a:custGeom>
              <a:avLst/>
              <a:gdLst/>
              <a:ahLst/>
              <a:cxnLst/>
              <a:rect l="0" t="0" r="0" b="0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" name="Shape 15"/>
            <p:cNvGrpSpPr/>
            <p:nvPr/>
          </p:nvGrpSpPr>
          <p:grpSpPr>
            <a:xfrm>
              <a:off x="195262" y="234950"/>
              <a:ext cx="3787775" cy="1716087"/>
              <a:chOff x="195262" y="234950"/>
              <a:chExt cx="3787775" cy="1716087"/>
            </a:xfrm>
          </p:grpSpPr>
          <p:sp>
            <p:nvSpPr>
              <p:cNvPr id="16" name="Shape 16"/>
              <p:cNvSpPr/>
              <p:nvPr/>
            </p:nvSpPr>
            <p:spPr>
              <a:xfrm>
                <a:off x="3182937" y="1482725"/>
                <a:ext cx="336550" cy="339725"/>
              </a:xfrm>
              <a:custGeom>
                <a:avLst/>
                <a:gdLst/>
                <a:ahLst/>
                <a:cxnLst/>
                <a:rect l="0" t="0" r="0" b="0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195262" y="234950"/>
                <a:ext cx="3787775" cy="1716087"/>
              </a:xfrm>
              <a:custGeom>
                <a:avLst/>
                <a:gdLst/>
                <a:ahLst/>
                <a:cxnLst/>
                <a:rect l="0" t="0" r="0" b="0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514350" y="250825"/>
                <a:ext cx="2676525" cy="974725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649287" y="398462"/>
                <a:ext cx="360362" cy="650875"/>
              </a:xfrm>
              <a:custGeom>
                <a:avLst/>
                <a:gdLst/>
                <a:ahLst/>
                <a:cxnLst/>
                <a:rect l="0" t="0" r="0" b="0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1343025" y="850900"/>
                <a:ext cx="1096962" cy="577850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1" name="Shape 21"/>
          <p:cNvGrpSpPr/>
          <p:nvPr/>
        </p:nvGrpSpPr>
        <p:grpSpPr>
          <a:xfrm>
            <a:off x="7797642" y="4318434"/>
            <a:ext cx="979803" cy="1159593"/>
            <a:chOff x="7797642" y="4318434"/>
            <a:chExt cx="979803" cy="1159593"/>
          </a:xfrm>
        </p:grpSpPr>
        <p:sp>
          <p:nvSpPr>
            <p:cNvPr id="22" name="Shape 22"/>
            <p:cNvSpPr/>
            <p:nvPr/>
          </p:nvSpPr>
          <p:spPr>
            <a:xfrm rot="7320000">
              <a:off x="7793037" y="4660900"/>
              <a:ext cx="998537" cy="465137"/>
            </a:xfrm>
            <a:custGeom>
              <a:avLst/>
              <a:gdLst/>
              <a:ahLst/>
              <a:cxnLst/>
              <a:rect l="0" t="0" r="0" b="0"/>
              <a:pathLst>
                <a:path w="794" h="414" extrusionOk="0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 rot="7320000">
              <a:off x="7768431" y="4639468"/>
              <a:ext cx="995362" cy="460375"/>
            </a:xfrm>
            <a:custGeom>
              <a:avLst/>
              <a:gdLst/>
              <a:ahLst/>
              <a:cxnLst/>
              <a:rect l="0" t="0" r="0" b="0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 rot="7320000">
              <a:off x="7936706" y="4623593"/>
              <a:ext cx="660400" cy="420687"/>
            </a:xfrm>
            <a:custGeom>
              <a:avLst/>
              <a:gdLst/>
              <a:ahLst/>
              <a:cxnLst/>
              <a:rect l="0" t="0" r="0" b="0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" name="Shape 25"/>
            <p:cNvGrpSpPr/>
            <p:nvPr/>
          </p:nvGrpSpPr>
          <p:grpSpPr>
            <a:xfrm>
              <a:off x="7797642" y="4318434"/>
              <a:ext cx="979803" cy="1159593"/>
              <a:chOff x="7797642" y="4318434"/>
              <a:chExt cx="979803" cy="1159593"/>
            </a:xfrm>
          </p:grpSpPr>
          <p:sp>
            <p:nvSpPr>
              <p:cNvPr id="26" name="Shape 26"/>
              <p:cNvSpPr/>
              <p:nvPr/>
            </p:nvSpPr>
            <p:spPr>
              <a:xfrm rot="7320000">
                <a:off x="7916862" y="5064125"/>
                <a:ext cx="93662" cy="96837"/>
              </a:xfrm>
              <a:custGeom>
                <a:avLst/>
                <a:gdLst/>
                <a:ahLst/>
                <a:cxnLst/>
                <a:rect l="0" t="0" r="0" b="0"/>
                <a:pathLst>
                  <a:path w="150" h="173" extrusionOk="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Shape 27"/>
              <p:cNvSpPr/>
              <p:nvPr/>
            </p:nvSpPr>
            <p:spPr>
              <a:xfrm rot="7320000">
                <a:off x="7758112" y="4651375"/>
                <a:ext cx="1058862" cy="493712"/>
              </a:xfrm>
              <a:custGeom>
                <a:avLst/>
                <a:gdLst/>
                <a:ahLst/>
                <a:cxnLst/>
                <a:rect l="0" t="0" r="0" b="0"/>
                <a:pathLst>
                  <a:path w="1684" h="880" extrusionOk="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Shape 28"/>
              <p:cNvSpPr/>
              <p:nvPr/>
            </p:nvSpPr>
            <p:spPr>
              <a:xfrm rot="7320000">
                <a:off x="8035925" y="4757737"/>
                <a:ext cx="749300" cy="279400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Shape 29"/>
              <p:cNvSpPr/>
              <p:nvPr/>
            </p:nvSpPr>
            <p:spPr>
              <a:xfrm rot="7320000">
                <a:off x="8514556" y="4561681"/>
                <a:ext cx="100012" cy="187325"/>
              </a:xfrm>
              <a:custGeom>
                <a:avLst/>
                <a:gdLst/>
                <a:ahLst/>
                <a:cxnLst/>
                <a:rect l="0" t="0" r="0" b="0"/>
                <a:pathLst>
                  <a:path w="160" h="335" extrusionOk="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Shape 30"/>
              <p:cNvSpPr/>
              <p:nvPr/>
            </p:nvSpPr>
            <p:spPr>
              <a:xfrm rot="7320000">
                <a:off x="8154193" y="4761706"/>
                <a:ext cx="306387" cy="165100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1" name="Shape 31"/>
          <p:cNvSpPr/>
          <p:nvPr/>
        </p:nvSpPr>
        <p:spPr>
          <a:xfrm>
            <a:off x="901700" y="5054600"/>
            <a:ext cx="6807200" cy="728662"/>
          </a:xfrm>
          <a:custGeom>
            <a:avLst/>
            <a:gdLst/>
            <a:ahLst/>
            <a:cxnLst/>
            <a:rect l="0" t="0" r="0" b="0"/>
            <a:pathLst>
              <a:path w="4288" h="459" extrusionOk="0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0" b="0"/>
            <a:pathLst>
              <a:path w="560" h="240" extrusionOk="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rot="-3180000">
            <a:off x="7777956" y="-15081"/>
            <a:ext cx="1162050" cy="2084387"/>
          </a:xfrm>
          <a:custGeom>
            <a:avLst/>
            <a:gdLst/>
            <a:ahLst/>
            <a:cxnLst/>
            <a:rect l="0" t="0" r="0" b="0"/>
            <a:pathLst>
              <a:path w="2903" h="3686" extrusionOk="0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51" name="Shape 51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0" t="0" r="0" b="0"/>
            <a:pathLst>
              <a:path w="2911" h="3703" extrusionOk="0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/>
          <p:nvPr/>
        </p:nvSpPr>
        <p:spPr>
          <a:xfrm rot="-3180000">
            <a:off x="7831137" y="192087"/>
            <a:ext cx="1025525" cy="1571625"/>
          </a:xfrm>
          <a:custGeom>
            <a:avLst/>
            <a:gdLst/>
            <a:ahLst/>
            <a:cxnLst/>
            <a:rect l="0" t="0" r="0" b="0"/>
            <a:pathLst>
              <a:path w="2561" h="2777" extrusionOk="0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Shape 53"/>
          <p:cNvGrpSpPr/>
          <p:nvPr/>
        </p:nvGrpSpPr>
        <p:grpSpPr>
          <a:xfrm>
            <a:off x="7937" y="5540375"/>
            <a:ext cx="1784350" cy="1246187"/>
            <a:chOff x="7937" y="5540375"/>
            <a:chExt cx="1784350" cy="1246187"/>
          </a:xfrm>
        </p:grpSpPr>
        <p:sp>
          <p:nvSpPr>
            <p:cNvPr id="54" name="Shape 54"/>
            <p:cNvSpPr/>
            <p:nvPr/>
          </p:nvSpPr>
          <p:spPr>
            <a:xfrm>
              <a:off x="38100" y="5564187"/>
              <a:ext cx="1728787" cy="1030287"/>
            </a:xfrm>
            <a:custGeom>
              <a:avLst/>
              <a:gdLst/>
              <a:ahLst/>
              <a:cxnLst/>
              <a:rect l="0" t="0" r="0" b="0"/>
              <a:pathLst>
                <a:path w="2177" h="1298" extrusionOk="0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1622425" y="5686425"/>
              <a:ext cx="112712" cy="204787"/>
            </a:xfrm>
            <a:custGeom>
              <a:avLst/>
              <a:gdLst/>
              <a:ahLst/>
              <a:cxnLst/>
              <a:rect l="0" t="0" r="0" b="0"/>
              <a:pathLst>
                <a:path w="143" h="258" extrusionOk="0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31750" y="5991225"/>
              <a:ext cx="1257300" cy="650875"/>
            </a:xfrm>
            <a:custGeom>
              <a:avLst/>
              <a:gdLst/>
              <a:ahLst/>
              <a:cxnLst/>
              <a:rect l="0" t="0" r="0" b="0"/>
              <a:pathLst>
                <a:path w="1586" h="821" extrusionOk="0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204787" y="6045200"/>
              <a:ext cx="833437" cy="593725"/>
            </a:xfrm>
            <a:custGeom>
              <a:avLst/>
              <a:gdLst/>
              <a:ahLst/>
              <a:cxnLst/>
              <a:rect l="0" t="0" r="0" b="0"/>
              <a:pathLst>
                <a:path w="1049" h="747" extrusionOk="0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769937" y="5607050"/>
              <a:ext cx="214312" cy="192087"/>
            </a:xfrm>
            <a:custGeom>
              <a:avLst/>
              <a:gdLst/>
              <a:ahLst/>
              <a:cxnLst/>
              <a:rect l="0" t="0" r="0" b="0"/>
              <a:pathLst>
                <a:path w="272" h="241" extrusionOk="0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1017587" y="6608762"/>
              <a:ext cx="120650" cy="177800"/>
            </a:xfrm>
            <a:custGeom>
              <a:avLst/>
              <a:gdLst/>
              <a:ahLst/>
              <a:cxnLst/>
              <a:rect l="0" t="0" r="0" b="0"/>
              <a:pathLst>
                <a:path w="152" h="224" extrusionOk="0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800100" y="5726112"/>
              <a:ext cx="306387" cy="608012"/>
            </a:xfrm>
            <a:custGeom>
              <a:avLst/>
              <a:gdLst/>
              <a:ahLst/>
              <a:cxnLst/>
              <a:rect l="0" t="0" r="0" b="0"/>
              <a:pathLst>
                <a:path w="386" h="764" extrusionOk="0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1060450" y="5699125"/>
              <a:ext cx="577850" cy="276225"/>
            </a:xfrm>
            <a:custGeom>
              <a:avLst/>
              <a:gdLst/>
              <a:ahLst/>
              <a:cxnLst/>
              <a:rect l="0" t="0" r="0" b="0"/>
              <a:pathLst>
                <a:path w="728" h="348" extrusionOk="0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550862" y="5862637"/>
              <a:ext cx="247650" cy="106362"/>
            </a:xfrm>
            <a:custGeom>
              <a:avLst/>
              <a:gdLst/>
              <a:ahLst/>
              <a:cxnLst/>
              <a:rect l="0" t="0" r="0" b="0"/>
              <a:pathLst>
                <a:path w="312" h="135" extrusionOk="0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3" name="Shape 63"/>
            <p:cNvGrpSpPr/>
            <p:nvPr/>
          </p:nvGrpSpPr>
          <p:grpSpPr>
            <a:xfrm>
              <a:off x="7937" y="5540375"/>
              <a:ext cx="1784350" cy="1238249"/>
              <a:chOff x="7937" y="5540375"/>
              <a:chExt cx="1784350" cy="1238249"/>
            </a:xfrm>
          </p:grpSpPr>
          <p:grpSp>
            <p:nvGrpSpPr>
              <p:cNvPr id="64" name="Shape 64"/>
              <p:cNvGrpSpPr/>
              <p:nvPr/>
            </p:nvGrpSpPr>
            <p:grpSpPr>
              <a:xfrm>
                <a:off x="792162" y="5654675"/>
                <a:ext cx="869950" cy="1123949"/>
                <a:chOff x="792162" y="5654675"/>
                <a:chExt cx="869950" cy="1123949"/>
              </a:xfrm>
            </p:grpSpPr>
            <p:sp>
              <p:nvSpPr>
                <p:cNvPr id="65" name="Shape 65"/>
                <p:cNvSpPr/>
                <p:nvPr/>
              </p:nvSpPr>
              <p:spPr>
                <a:xfrm>
                  <a:off x="792162" y="5694362"/>
                  <a:ext cx="249237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3" h="175" extrusionOk="0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1009650" y="6567487"/>
                  <a:ext cx="182562" cy="2111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0" h="266" extrusionOk="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" name="Shape 67"/>
                <p:cNvSpPr/>
                <p:nvPr/>
              </p:nvSpPr>
              <p:spPr>
                <a:xfrm>
                  <a:off x="1593850" y="5654675"/>
                  <a:ext cx="68262" cy="1857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7" h="234" extrusionOk="0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8" name="Shape 68"/>
              <p:cNvSpPr/>
              <p:nvPr/>
            </p:nvSpPr>
            <p:spPr>
              <a:xfrm>
                <a:off x="120650" y="5924550"/>
                <a:ext cx="944562" cy="396875"/>
              </a:xfrm>
              <a:custGeom>
                <a:avLst/>
                <a:gdLst/>
                <a:ahLst/>
                <a:cxnLst/>
                <a:rect l="0" t="0" r="0" b="0"/>
                <a:pathLst>
                  <a:path w="1190" h="500" extrusionOk="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12750" y="6169025"/>
                <a:ext cx="387350" cy="234950"/>
              </a:xfrm>
              <a:custGeom>
                <a:avLst/>
                <a:gdLst/>
                <a:ahLst/>
                <a:cxnLst/>
                <a:rect l="0" t="0" r="0" b="0"/>
                <a:pathLst>
                  <a:path w="489" h="296" extrusionOk="0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896937" y="5842000"/>
                <a:ext cx="169862" cy="377825"/>
              </a:xfrm>
              <a:custGeom>
                <a:avLst/>
                <a:gdLst/>
                <a:ahLst/>
                <a:cxnLst/>
                <a:rect l="0" t="0" r="0" b="0"/>
                <a:pathLst>
                  <a:path w="213" h="478" extrusionOk="0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1" name="Shape 71"/>
              <p:cNvGrpSpPr/>
              <p:nvPr/>
            </p:nvGrpSpPr>
            <p:grpSpPr>
              <a:xfrm>
                <a:off x="7937" y="5540375"/>
                <a:ext cx="1784350" cy="1076325"/>
                <a:chOff x="7937" y="5540375"/>
                <a:chExt cx="1784350" cy="1076325"/>
              </a:xfrm>
            </p:grpSpPr>
            <p:sp>
              <p:nvSpPr>
                <p:cNvPr id="72" name="Shape 72"/>
                <p:cNvSpPr/>
                <p:nvPr/>
              </p:nvSpPr>
              <p:spPr>
                <a:xfrm>
                  <a:off x="1062037" y="6426200"/>
                  <a:ext cx="119062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0" h="173" extrusionOk="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Shape 73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84" h="880" extrusionOk="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" name="Shape 74"/>
                <p:cNvSpPr/>
                <p:nvPr/>
              </p:nvSpPr>
              <p:spPr>
                <a:xfrm>
                  <a:off x="168275" y="5984875"/>
                  <a:ext cx="127000" cy="265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0" h="335" extrusionOk="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" name="Shape 75"/>
                <p:cNvSpPr/>
                <p:nvPr/>
              </p:nvSpPr>
              <p:spPr>
                <a:xfrm>
                  <a:off x="712787" y="5540375"/>
                  <a:ext cx="511175" cy="942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42" h="1188" extrusionOk="0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" name="Shape 76"/>
                <p:cNvSpPr/>
                <p:nvPr/>
              </p:nvSpPr>
              <p:spPr>
                <a:xfrm>
                  <a:off x="917575" y="5794375"/>
                  <a:ext cx="152400" cy="4000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2" h="504" extrusionOk="0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" name="Shape 77"/>
                <p:cNvSpPr/>
                <p:nvPr/>
              </p:nvSpPr>
              <p:spPr>
                <a:xfrm>
                  <a:off x="520700" y="5762625"/>
                  <a:ext cx="309562" cy="214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90" h="269" extrusionOk="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" name="Shape 78"/>
                <p:cNvSpPr/>
                <p:nvPr/>
              </p:nvSpPr>
              <p:spPr>
                <a:xfrm>
                  <a:off x="1044575" y="5616575"/>
                  <a:ext cx="747712" cy="3365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41" h="424" extrusionOk="0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" name="Shape 79"/>
                <p:cNvSpPr/>
                <p:nvPr/>
              </p:nvSpPr>
              <p:spPr>
                <a:xfrm>
                  <a:off x="1138237" y="5724525"/>
                  <a:ext cx="388937" cy="1365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8" h="173" extrusionOk="0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80" name="Shape 80"/>
          <p:cNvGrpSpPr/>
          <p:nvPr/>
        </p:nvGrpSpPr>
        <p:grpSpPr>
          <a:xfrm>
            <a:off x="8680450" y="2116137"/>
            <a:ext cx="385762" cy="4308475"/>
            <a:chOff x="8680450" y="2116137"/>
            <a:chExt cx="385762" cy="4308475"/>
          </a:xfrm>
        </p:grpSpPr>
        <p:sp>
          <p:nvSpPr>
            <p:cNvPr id="81" name="Shape 81"/>
            <p:cNvSpPr/>
            <p:nvPr/>
          </p:nvSpPr>
          <p:spPr>
            <a:xfrm flipH="1">
              <a:off x="8680450" y="4159250"/>
              <a:ext cx="325437" cy="2265362"/>
            </a:xfrm>
            <a:custGeom>
              <a:avLst/>
              <a:gdLst/>
              <a:ahLst/>
              <a:cxnLst/>
              <a:rect l="0" t="0" r="0" b="0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flipH="1">
              <a:off x="8740775" y="2116137"/>
              <a:ext cx="325437" cy="2592387"/>
            </a:xfrm>
            <a:custGeom>
              <a:avLst/>
              <a:gdLst/>
              <a:ahLst/>
              <a:cxnLst/>
              <a:rect l="0" t="0" r="0" b="0"/>
              <a:pathLst>
                <a:path w="772" h="3266" extrusionOk="0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" name="Shape 83"/>
          <p:cNvGrpSpPr/>
          <p:nvPr/>
        </p:nvGrpSpPr>
        <p:grpSpPr>
          <a:xfrm>
            <a:off x="7171101" y="-85887"/>
            <a:ext cx="2428148" cy="2245051"/>
            <a:chOff x="7171101" y="-85887"/>
            <a:chExt cx="2428148" cy="2245051"/>
          </a:xfrm>
        </p:grpSpPr>
        <p:grpSp>
          <p:nvGrpSpPr>
            <p:cNvPr id="84" name="Shape 84"/>
            <p:cNvGrpSpPr/>
            <p:nvPr/>
          </p:nvGrpSpPr>
          <p:grpSpPr>
            <a:xfrm>
              <a:off x="7171101" y="-85887"/>
              <a:ext cx="2428148" cy="2245051"/>
              <a:chOff x="7171101" y="-85887"/>
              <a:chExt cx="2428148" cy="2245051"/>
            </a:xfrm>
          </p:grpSpPr>
          <p:sp>
            <p:nvSpPr>
              <p:cNvPr id="85" name="Shape 85"/>
              <p:cNvSpPr/>
              <p:nvPr/>
            </p:nvSpPr>
            <p:spPr>
              <a:xfrm rot="-3180000">
                <a:off x="8620125" y="1724025"/>
                <a:ext cx="98425" cy="457200"/>
              </a:xfrm>
              <a:custGeom>
                <a:avLst/>
                <a:gdLst/>
                <a:ahLst/>
                <a:cxnLst/>
                <a:rect l="0" t="0" r="0" b="0"/>
                <a:pathLst>
                  <a:path w="245" h="806" extrusionOk="0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6" name="Shape 86"/>
              <p:cNvGrpSpPr/>
              <p:nvPr/>
            </p:nvGrpSpPr>
            <p:grpSpPr>
              <a:xfrm>
                <a:off x="7171101" y="-85887"/>
                <a:ext cx="2428148" cy="2245051"/>
                <a:chOff x="7171101" y="-85887"/>
                <a:chExt cx="2428148" cy="2245051"/>
              </a:xfrm>
            </p:grpSpPr>
            <p:sp>
              <p:nvSpPr>
                <p:cNvPr id="87" name="Shape 87"/>
                <p:cNvSpPr/>
                <p:nvPr/>
              </p:nvSpPr>
              <p:spPr>
                <a:xfrm rot="-3180000">
                  <a:off x="7883525" y="112712"/>
                  <a:ext cx="242887" cy="1984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4" h="349" extrusionOk="0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" name="Shape 88"/>
                <p:cNvSpPr/>
                <p:nvPr/>
              </p:nvSpPr>
              <p:spPr>
                <a:xfrm rot="-3180000">
                  <a:off x="8014493" y="526256"/>
                  <a:ext cx="427037" cy="6953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64" h="1230" extrusionOk="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" name="Shape 89"/>
                <p:cNvSpPr/>
                <p:nvPr/>
              </p:nvSpPr>
              <p:spPr>
                <a:xfrm rot="-3180000">
                  <a:off x="7712868" y="288131"/>
                  <a:ext cx="801687" cy="14255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02" h="2521" extrusionOk="0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" name="Shape 90"/>
                <p:cNvSpPr/>
                <p:nvPr/>
              </p:nvSpPr>
              <p:spPr>
                <a:xfrm rot="-3180000">
                  <a:off x="7783512" y="-30162"/>
                  <a:ext cx="1203325" cy="2133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07" h="3771" extrusionOk="0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" name="Shape 91"/>
                <p:cNvSpPr/>
                <p:nvPr/>
              </p:nvSpPr>
              <p:spPr>
                <a:xfrm rot="-3180000">
                  <a:off x="8409781" y="1423193"/>
                  <a:ext cx="268287" cy="1936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3" h="342" extrusionOk="0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Shape 92"/>
                <p:cNvSpPr/>
                <p:nvPr/>
              </p:nvSpPr>
              <p:spPr>
                <a:xfrm rot="-3180000">
                  <a:off x="8339931" y="1278731"/>
                  <a:ext cx="287337" cy="228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6" h="403" extrusionOk="0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Shape 93"/>
                <p:cNvSpPr/>
                <p:nvPr/>
              </p:nvSpPr>
              <p:spPr>
                <a:xfrm rot="-3180000">
                  <a:off x="7913687" y="333375"/>
                  <a:ext cx="287337" cy="23336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7" h="411" extrusionOk="0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Shape 94"/>
                <p:cNvSpPr/>
                <p:nvPr/>
              </p:nvSpPr>
              <p:spPr>
                <a:xfrm rot="-3180000">
                  <a:off x="7855743" y="224631"/>
                  <a:ext cx="284162" cy="21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9" h="386" extrusionOk="0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cxnSp>
          <p:nvCxnSpPr>
            <p:cNvPr id="95" name="Shape 95"/>
            <p:cNvCxnSpPr/>
            <p:nvPr/>
          </p:nvCxnSpPr>
          <p:spPr>
            <a:xfrm>
              <a:off x="7731125" y="133350"/>
              <a:ext cx="66675" cy="152400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NsVaUCzvL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A3TZJ2em6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www.youtube.com/watch?v=NyEE0qpfei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subTitle" idx="1"/>
          </p:nvPr>
        </p:nvSpPr>
        <p:spPr>
          <a:xfrm>
            <a:off x="1815353" y="2846294"/>
            <a:ext cx="5795682" cy="10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Quattrocento Sans"/>
              <a:buNone/>
            </a:pPr>
            <a:r>
              <a:rPr lang="en-US" sz="5500" dirty="0" smtClean="0">
                <a:latin typeface="Ink Free" panose="03080402000500000000" pitchFamily="66" charset="0"/>
                <a:ea typeface="Quattrocento Sans"/>
                <a:cs typeface="Quattrocento Sans"/>
                <a:sym typeface="Quattrocento Sans"/>
              </a:rPr>
              <a:t>4/29/20</a:t>
            </a:r>
            <a:endParaRPr lang="en-US" sz="5500" dirty="0" smtClean="0">
              <a:latin typeface="Ink Free" panose="03080402000500000000" pitchFamily="66" charset="0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Quattrocento Sans"/>
              <a:buNone/>
            </a:pPr>
            <a:r>
              <a:rPr lang="en-US" sz="5500" b="0" i="0" u="none" strike="noStrike" cap="none" dirty="0" smtClean="0">
                <a:solidFill>
                  <a:schemeClr val="dk1"/>
                </a:solidFill>
                <a:latin typeface="Ink Free" panose="03080402000500000000" pitchFamily="66" charset="0"/>
                <a:ea typeface="Quattrocento Sans"/>
                <a:cs typeface="Quattrocento Sans"/>
                <a:sym typeface="Quattrocento Sans"/>
              </a:rPr>
              <a:t> Balancing </a:t>
            </a:r>
            <a:r>
              <a:rPr lang="en-US" sz="5500" b="0" i="0" u="none" strike="noStrike" cap="none" dirty="0">
                <a:solidFill>
                  <a:schemeClr val="dk1"/>
                </a:solidFill>
                <a:latin typeface="Ink Free" panose="03080402000500000000" pitchFamily="66" charset="0"/>
                <a:ea typeface="Quattrocento Sans"/>
                <a:cs typeface="Quattrocento Sans"/>
                <a:sym typeface="Quattrocento Sans"/>
              </a:rPr>
              <a:t>Chemical Equations</a:t>
            </a:r>
            <a:endParaRPr sz="5500" dirty="0">
              <a:latin typeface="Ink Free" panose="030804020005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Shape 2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" y="746760"/>
            <a:ext cx="72390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 txBox="1"/>
          <p:nvPr/>
        </p:nvSpPr>
        <p:spPr>
          <a:xfrm>
            <a:off x="1752600" y="4419600"/>
            <a:ext cx="687324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3200"/>
            </a:pPr>
            <a:r>
              <a:rPr lang="en-US" sz="2000" b="1" dirty="0">
                <a:solidFill>
                  <a:schemeClr val="accent4"/>
                </a:solidFill>
              </a:rPr>
              <a:t>*</a:t>
            </a:r>
            <a:r>
              <a:rPr lang="en-US" sz="2000" b="1" dirty="0" smtClean="0">
                <a:solidFill>
                  <a:schemeClr val="accent4"/>
                </a:solidFill>
              </a:rPr>
              <a:t>The </a:t>
            </a:r>
            <a:r>
              <a:rPr lang="en-US" sz="2000" b="1" dirty="0">
                <a:solidFill>
                  <a:schemeClr val="accent4"/>
                </a:solidFill>
              </a:rPr>
              <a:t>equation is now balanced! </a:t>
            </a:r>
            <a:endParaRPr lang="en-US" sz="2000" b="1" dirty="0" smtClean="0">
              <a:solidFill>
                <a:schemeClr val="accent4"/>
              </a:solidFill>
            </a:endParaRPr>
          </a:p>
          <a:p>
            <a:pPr lvl="0">
              <a:buSzPts val="3200"/>
            </a:pPr>
            <a:r>
              <a:rPr lang="en-US" sz="2000" dirty="0" smtClean="0">
                <a:solidFill>
                  <a:srgbClr val="FF0000"/>
                </a:solidFill>
              </a:rPr>
              <a:t>**You </a:t>
            </a:r>
            <a:r>
              <a:rPr lang="en-US" sz="2000" b="0" i="0" u="none" dirty="0" smtClean="0">
                <a:solidFill>
                  <a:srgbClr val="FF0000"/>
                </a:solidFill>
                <a:sym typeface="Arial"/>
              </a:rPr>
              <a:t>update/adjust your element inventory as you go. I always cross out my #’s on my chart, do not </a:t>
            </a:r>
            <a:r>
              <a:rPr lang="en-US" sz="2000" dirty="0" smtClean="0">
                <a:solidFill>
                  <a:srgbClr val="FF0000"/>
                </a:solidFill>
              </a:rPr>
              <a:t>erase them.  IT is good to always SEE the original count, what you started with, </a:t>
            </a:r>
            <a:r>
              <a:rPr lang="en-US" sz="2000" dirty="0" err="1" smtClean="0">
                <a:solidFill>
                  <a:srgbClr val="FF0000"/>
                </a:solidFill>
              </a:rPr>
              <a:t>bc</a:t>
            </a:r>
            <a:r>
              <a:rPr lang="en-US" sz="2000" dirty="0" smtClean="0">
                <a:solidFill>
                  <a:srgbClr val="FF0000"/>
                </a:solidFill>
              </a:rPr>
              <a:t> sometimes your first attempt (the first coefficient you try) isn’t the right one. If you’re able to SEE your original count it makes it easier to try again. 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3429000" y="1752600"/>
            <a:ext cx="11557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Reactants</a:t>
            </a:r>
            <a:endParaRPr dirty="0"/>
          </a:p>
        </p:txBody>
      </p:sp>
      <p:sp>
        <p:nvSpPr>
          <p:cNvPr id="265" name="Shape 265"/>
          <p:cNvSpPr txBox="1"/>
          <p:nvPr/>
        </p:nvSpPr>
        <p:spPr>
          <a:xfrm>
            <a:off x="4648200" y="1752600"/>
            <a:ext cx="16002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Products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924431" y="1013364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 problems.</a:t>
            </a:r>
            <a:endParaRPr dirty="0"/>
          </a:p>
          <a:p>
            <a:pPr marL="609600" marR="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NaCl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BeF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--&gt; NaF + BeCl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dirty="0"/>
          </a:p>
          <a:p>
            <a:pPr marL="609600" marR="0" lvl="0" indent="-4318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FeCl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Be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(PO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--&gt; BeCl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FePO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  <a:p>
            <a:pPr marL="609600" marR="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3</a:t>
            </a:r>
            <a:r>
              <a:rPr lang="en-US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AgNO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LiOH --&gt; AgOH + LiNO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dirty="0"/>
          </a:p>
          <a:p>
            <a:pPr marL="609600" marR="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609600" marR="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4</a:t>
            </a:r>
            <a:r>
              <a:rPr lang="en-US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Mg + Mn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sz="28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--&gt; MgO + Mn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 </a:t>
            </a: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problems </a:t>
            </a:r>
            <a:r>
              <a:rPr lang="en-US" sz="4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</a:t>
            </a:r>
            <a:endParaRPr dirty="0"/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https://www.youtube.com/watch?v=eNsVaUCzvLA</a:t>
            </a:r>
            <a:endParaRPr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sng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</a:t>
            </a:r>
            <a:endParaRPr dirty="0"/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https://www.youtube.com/watch?v=yA3TZJ2em6g</a:t>
            </a:r>
            <a:endParaRPr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sng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ctrTitle"/>
          </p:nvPr>
        </p:nvSpPr>
        <p:spPr>
          <a:xfrm>
            <a:off x="1003730" y="2532560"/>
            <a:ext cx="7234800" cy="17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b="1" dirty="0" smtClean="0"/>
              <a:t>WHY do we have to “balance” chemical equations?</a:t>
            </a:r>
            <a:endParaRPr dirty="0"/>
          </a:p>
        </p:txBody>
      </p:sp>
      <p:sp>
        <p:nvSpPr>
          <p:cNvPr id="184" name="Shape 184"/>
          <p:cNvSpPr txBox="1"/>
          <p:nvPr/>
        </p:nvSpPr>
        <p:spPr>
          <a:xfrm>
            <a:off x="178000" y="3047210"/>
            <a:ext cx="8182450" cy="24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66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</a:rPr>
              <a:t>→ </a:t>
            </a:r>
            <a:r>
              <a:rPr lang="en-US" sz="3300" b="1" dirty="0">
                <a:solidFill>
                  <a:schemeClr val="dk1"/>
                </a:solidFill>
              </a:rPr>
              <a:t>Law of Conservation of </a:t>
            </a:r>
            <a:r>
              <a:rPr lang="en-US" sz="3300" b="1" dirty="0" smtClean="0">
                <a:solidFill>
                  <a:schemeClr val="dk1"/>
                </a:solidFill>
              </a:rPr>
              <a:t>Mass / Matter</a:t>
            </a:r>
            <a:endParaRPr sz="2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68707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lang="en-US" sz="3500" b="0" i="0" u="none" strike="noStrike" cap="none" dirty="0" smtClean="0">
                <a:solidFill>
                  <a:schemeClr val="dk1"/>
                </a:solidFill>
                <a:latin typeface="Ink Free" panose="03080402000500000000" pitchFamily="66" charset="0"/>
                <a:sym typeface="Arial"/>
              </a:rPr>
              <a:t>Law of Conservation of Mass</a:t>
            </a:r>
            <a:endParaRPr sz="3500" dirty="0">
              <a:latin typeface="Ink Free" panose="03080402000500000000" pitchFamily="66" charset="0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*Established in 1789 by a French Chemist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States: </a:t>
            </a:r>
            <a:r>
              <a:rPr lang="en-US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Mass is neither created nor destroyed in a chemical reaction.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Noto Sans Symbols"/>
              <a:buChar char="→"/>
            </a:pPr>
            <a:r>
              <a:rPr lang="en-US" sz="28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ATOMS are not created or destroyed during a chemical reaction.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attrocento Sans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Simply means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mass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of the 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PRODUCTS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 chemical reaction is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always equal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the </a:t>
            </a:r>
            <a:r>
              <a:rPr lang="en-US" sz="2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mass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of the </a:t>
            </a:r>
            <a:r>
              <a:rPr lang="en-US" sz="2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REACTANTS</a:t>
            </a:r>
            <a:endParaRPr sz="2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3548" y="1992598"/>
            <a:ext cx="7088450" cy="287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Ink Free" panose="03080402000500000000" pitchFamily="66" charset="0"/>
                <a:sym typeface="Arial"/>
              </a:rPr>
              <a:t>Start with </a:t>
            </a:r>
            <a:r>
              <a:rPr lang="en-US" dirty="0" smtClean="0">
                <a:latin typeface="Ink Free" panose="03080402000500000000" pitchFamily="66" charset="0"/>
              </a:rPr>
              <a:t>this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Ink Free" panose="03080402000500000000" pitchFamily="66" charset="0"/>
                <a:sym typeface="Arial"/>
              </a:rPr>
              <a:t>equation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762000" y="2133600"/>
            <a:ext cx="795528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4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NaOH + H</a:t>
            </a:r>
            <a:r>
              <a:rPr lang="en-US" sz="40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4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lang="en-US" sz="40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4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→ Na</a:t>
            </a:r>
            <a:r>
              <a:rPr lang="en-US" sz="40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4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r>
              <a:rPr lang="en-US" sz="40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4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H</a:t>
            </a:r>
            <a:r>
              <a:rPr lang="en-US" sz="4000" b="0" i="0" u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4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endParaRPr sz="4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dirty="0">
                <a:solidFill>
                  <a:srgbClr val="0070C0"/>
                </a:solidFill>
              </a:rPr>
              <a:t>Which are products?</a:t>
            </a:r>
            <a:endParaRPr dirty="0">
              <a:solidFill>
                <a:srgbClr val="0070C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dirty="0">
                <a:solidFill>
                  <a:srgbClr val="FF0000"/>
                </a:solidFill>
              </a:rPr>
              <a:t>Which are reactants?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46100" y="2286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There are 3 steps</a:t>
            </a:r>
            <a:r>
              <a:rPr lang="en-US" sz="3200" b="1" i="0" u="none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b="1" dirty="0">
              <a:solidFill>
                <a:srgbClr val="434343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dirty="0" smtClea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3200" b="1" i="0" u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Make an element inventory.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→"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out how many </a:t>
            </a:r>
            <a:r>
              <a:rPr lang="en-US" sz="3200" b="1" i="0" u="none" dirty="0">
                <a:solidFill>
                  <a:srgbClr val="7030A0"/>
                </a:solidFill>
              </a:rPr>
              <a:t>atoms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each element in the </a:t>
            </a:r>
            <a:r>
              <a:rPr lang="en-US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reaction.  </a:t>
            </a:r>
            <a:r>
              <a:rPr lang="en-US" sz="3200" b="1" i="0" u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Count them and make a list.</a:t>
            </a:r>
            <a:endParaRPr sz="3200" b="1" i="0" u="none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dirty="0" smtClean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→"/>
            </a:pPr>
            <a:r>
              <a:rPr lang="en-US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 </a:t>
            </a:r>
            <a:r>
              <a:rPr lang="en-US" sz="3200" b="0" i="0" u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Left = Reactants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* </a:t>
            </a:r>
            <a:r>
              <a:rPr lang="en-US" sz="3200" b="0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Right = Products</a:t>
            </a:r>
            <a:endParaRPr dirty="0"/>
          </a:p>
        </p:txBody>
      </p:sp>
      <p:sp>
        <p:nvSpPr>
          <p:cNvPr id="219" name="Shape 219"/>
          <p:cNvSpPr txBox="1"/>
          <p:nvPr/>
        </p:nvSpPr>
        <p:spPr>
          <a:xfrm>
            <a:off x="5867400" y="411480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element inventory looks like this…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696200" cy="2377440"/>
          </a:xfrm>
        </p:spPr>
        <p:txBody>
          <a:bodyPr/>
          <a:lstStyle/>
          <a:p>
            <a:pPr marL="25400" indent="0">
              <a:buNone/>
            </a:pPr>
            <a:r>
              <a:rPr lang="en-US" u="sng" dirty="0" smtClean="0"/>
              <a:t>             R           P</a:t>
            </a:r>
          </a:p>
          <a:p>
            <a:pPr marL="25400" indent="0">
              <a:buNone/>
            </a:pPr>
            <a:r>
              <a:rPr lang="en-US" dirty="0" smtClean="0"/>
              <a:t>Na        1           2</a:t>
            </a:r>
          </a:p>
          <a:p>
            <a:pPr marL="25400" indent="0">
              <a:buNone/>
            </a:pPr>
            <a:r>
              <a:rPr lang="en-US" dirty="0" smtClean="0"/>
              <a:t>O          5           5</a:t>
            </a:r>
          </a:p>
          <a:p>
            <a:pPr marL="25400" indent="0">
              <a:buNone/>
            </a:pPr>
            <a:r>
              <a:rPr lang="en-US" dirty="0" smtClean="0"/>
              <a:t>H          3           2</a:t>
            </a:r>
          </a:p>
          <a:p>
            <a:pPr marL="25400" indent="0">
              <a:buNone/>
            </a:pPr>
            <a:r>
              <a:rPr lang="en-US" dirty="0" smtClean="0"/>
              <a:t>S          1           1</a:t>
            </a:r>
          </a:p>
          <a:p>
            <a:pPr marL="25400" indent="0">
              <a:buNone/>
            </a:pPr>
            <a:endParaRPr lang="en-US" dirty="0"/>
          </a:p>
          <a:p>
            <a:pPr marL="2540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	So it is clear, this reaction is NOT 			balanced.  </a:t>
            </a:r>
            <a:r>
              <a:rPr lang="en-US" sz="2400" b="1" dirty="0" smtClean="0">
                <a:solidFill>
                  <a:srgbClr val="FF0000"/>
                </a:solidFill>
              </a:rPr>
              <a:t>We do NOT have equal 			numbers of atoms on both sides.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00400" y="2270760"/>
            <a:ext cx="30480" cy="248412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51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304800" y="838200"/>
            <a:ext cx="81838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b="1" dirty="0"/>
              <a:t>2</a:t>
            </a:r>
            <a:r>
              <a:rPr lang="en-US" b="1" i="0" u="none" dirty="0" smtClean="0">
                <a:solidFill>
                  <a:schemeClr val="dk1"/>
                </a:solidFill>
                <a:sym typeface="Arial"/>
              </a:rPr>
              <a:t>. </a:t>
            </a:r>
            <a:r>
              <a:rPr lang="en-US" b="0" i="0" u="none" dirty="0">
                <a:solidFill>
                  <a:schemeClr val="dk1"/>
                </a:solidFill>
                <a:sym typeface="Arial"/>
              </a:rPr>
              <a:t>Add</a:t>
            </a:r>
            <a:r>
              <a:rPr lang="en-US" b="0" i="0" u="none" dirty="0">
                <a:solidFill>
                  <a:srgbClr val="7030A0"/>
                </a:solidFill>
                <a:sym typeface="Arial"/>
              </a:rPr>
              <a:t> </a:t>
            </a:r>
            <a:r>
              <a:rPr lang="en-US" b="1" i="0" u="sng" dirty="0">
                <a:solidFill>
                  <a:srgbClr val="7030A0"/>
                </a:solidFill>
                <a:sym typeface="Arial"/>
              </a:rPr>
              <a:t>coefficients</a:t>
            </a:r>
            <a:r>
              <a:rPr lang="en-US" b="1" i="0" u="none" dirty="0">
                <a:solidFill>
                  <a:srgbClr val="7030A0"/>
                </a:solidFill>
                <a:sym typeface="Arial"/>
              </a:rPr>
              <a:t> </a:t>
            </a:r>
            <a:r>
              <a:rPr lang="en-US" b="0" i="0" u="none" dirty="0">
                <a:solidFill>
                  <a:schemeClr val="dk1"/>
                </a:solidFill>
                <a:sym typeface="Arial"/>
              </a:rPr>
              <a:t>in front of a </a:t>
            </a:r>
            <a:r>
              <a:rPr lang="en-US" dirty="0" smtClean="0"/>
              <a:t>compound</a:t>
            </a:r>
          </a:p>
          <a:p>
            <a:pPr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à"/>
            </a:pPr>
            <a:r>
              <a:rPr lang="en-US" b="1" dirty="0" smtClean="0">
                <a:sym typeface="Wingdings" panose="05000000000000000000" pitchFamily="2" charset="2"/>
              </a:rPr>
              <a:t>Must be whole number</a:t>
            </a:r>
          </a:p>
          <a:p>
            <a:pPr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Must be greater than 1</a:t>
            </a:r>
          </a:p>
          <a:p>
            <a:pPr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à"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This is the ONLY thing you can do/add</a:t>
            </a:r>
            <a:endParaRPr dirty="0">
              <a:solidFill>
                <a:srgbClr val="FF0000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happens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we put a </a:t>
            </a:r>
            <a:r>
              <a:rPr lang="en-US" sz="2800" b="0" i="0" u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coefficient in front of a </a:t>
            </a:r>
            <a:r>
              <a:rPr lang="en-US" sz="2800" dirty="0">
                <a:solidFill>
                  <a:srgbClr val="7030A0"/>
                </a:solidFill>
              </a:rPr>
              <a:t>compound</a:t>
            </a:r>
            <a:r>
              <a:rPr lang="en-US" sz="2800" b="0" i="0" u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</a:pPr>
            <a:r>
              <a:rPr lang="en-US" sz="28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Every element in the </a:t>
            </a:r>
            <a:r>
              <a:rPr lang="en-US" sz="2800" dirty="0">
                <a:solidFill>
                  <a:schemeClr val="dk2"/>
                </a:solidFill>
              </a:rPr>
              <a:t>compound</a:t>
            </a:r>
            <a:r>
              <a:rPr lang="en-US" sz="28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28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multiplied</a:t>
            </a:r>
            <a:r>
              <a:rPr lang="en-US" sz="28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that </a:t>
            </a:r>
            <a:r>
              <a:rPr lang="en-US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304812" y="882737"/>
            <a:ext cx="85344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can never add, change or </a:t>
            </a:r>
            <a:endParaRPr dirty="0"/>
          </a:p>
          <a:p>
            <a:pPr marL="0" marR="0" lvl="0" indent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remove 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SUBSCRIPTS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Never.</a:t>
            </a:r>
            <a:endParaRPr dirty="0"/>
          </a:p>
          <a:p>
            <a:pPr marL="0" marR="0" lvl="0" indent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</a:t>
            </a:r>
            <a:r>
              <a:rPr lang="en-US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dirty="0" smtClean="0"/>
              <a:t>Ever.</a:t>
            </a:r>
            <a:endParaRPr dirty="0"/>
          </a:p>
          <a:p>
            <a:pPr marL="0" marR="0" lvl="0" indent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mess with them.</a:t>
            </a:r>
            <a:endParaRPr dirty="0"/>
          </a:p>
          <a:p>
            <a:pPr marL="0" marR="0" lvl="0" indent="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part of the </a:t>
            </a:r>
            <a:r>
              <a:rPr lang="en-US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formula!</a:t>
            </a:r>
            <a:endParaRPr dirty="0"/>
          </a:p>
        </p:txBody>
      </p:sp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304812" y="390425"/>
            <a:ext cx="6026888" cy="7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b="1" dirty="0" smtClean="0"/>
              <a:t>3. U can</a:t>
            </a:r>
            <a:r>
              <a:rPr lang="en-US" sz="4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’t 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touch 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this…</a:t>
            </a:r>
            <a:endParaRPr dirty="0"/>
          </a:p>
        </p:txBody>
      </p:sp>
      <p:pic>
        <p:nvPicPr>
          <p:cNvPr id="239" name="Shape 239" descr="C:\Users\hengland\AppData\Local\Microsoft\Windows\Temporary Internet Files\Content.IE5\SLRHT398\hammer-time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0575" y="0"/>
            <a:ext cx="2633425" cy="3413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 descr="the mc hammer &quot;can't touch this&quot; music video." title="Can't Touch This - Mc Hammer">
            <a:hlinkClick r:id="rId4"/>
          </p:cNvPr>
          <p:cNvSpPr/>
          <p:nvPr/>
        </p:nvSpPr>
        <p:spPr>
          <a:xfrm>
            <a:off x="6031438" y="4608512"/>
            <a:ext cx="2796118" cy="2097088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rayon">
  <a:themeElements>
    <a:clrScheme name="Crayon 2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">
  <a:themeElements>
    <a:clrScheme name="Crayon 2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19352</TotalTime>
  <Words>389</Words>
  <Application>Microsoft Office PowerPoint</Application>
  <PresentationFormat>On-screen Show (4:3)</PresentationFormat>
  <Paragraphs>75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Ink Free</vt:lpstr>
      <vt:lpstr>Arial</vt:lpstr>
      <vt:lpstr>Noto Sans Symbols</vt:lpstr>
      <vt:lpstr>Wingdings</vt:lpstr>
      <vt:lpstr>Quattrocento Sans</vt:lpstr>
      <vt:lpstr>1_Crayon</vt:lpstr>
      <vt:lpstr>Crayon</vt:lpstr>
      <vt:lpstr>PowerPoint Presentation</vt:lpstr>
      <vt:lpstr>WHY do we have to “balance” chemical equations?</vt:lpstr>
      <vt:lpstr>Law of Conservation of Mass</vt:lpstr>
      <vt:lpstr>PowerPoint Presentation</vt:lpstr>
      <vt:lpstr>Start with this equation:</vt:lpstr>
      <vt:lpstr>PowerPoint Presentation</vt:lpstr>
      <vt:lpstr>An element inventory looks like this…</vt:lpstr>
      <vt:lpstr>PowerPoint Presentation</vt:lpstr>
      <vt:lpstr>3. U can’t touch this…</vt:lpstr>
      <vt:lpstr>PowerPoint Presentation</vt:lpstr>
      <vt:lpstr>PowerPoint Presentation</vt:lpstr>
      <vt:lpstr>Practice problems VIDEO</vt:lpstr>
      <vt:lpstr>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Friday!</dc:title>
  <dc:creator>England, Harmony</dc:creator>
  <cp:lastModifiedBy>England, Harmony</cp:lastModifiedBy>
  <cp:revision>44</cp:revision>
  <cp:lastPrinted>2020-04-25T02:50:19Z</cp:lastPrinted>
  <dcterms:modified xsi:type="dcterms:W3CDTF">2020-04-25T02:51:32Z</dcterms:modified>
</cp:coreProperties>
</file>